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858000" cy="9144000"/>
  <p:defaultTextStyle>
    <a:defPPr>
      <a:defRPr lang="fi-FI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564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a072621\AppData\Local\Microsoft\Windows\INetCache\Content.Outlook\AMF1X9OO\Verotilitykset%20vs%20toimintakate%202015-203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 sz="1400" b="0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Verotulot ja toimintakate vuosina 2015 - 2020 ja arviot vuosille 2021-2030 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 sz="1400" b="0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Skatteintäkter åren 2015 - 2020 och prognos för åren 2021-2030</a:t>
            </a:r>
          </a:p>
        </c:rich>
      </c:tx>
      <c:layout>
        <c:manualLayout>
          <c:xMode val="edge"/>
          <c:yMode val="edge"/>
          <c:x val="0.2804642205684304"/>
          <c:y val="2.32824815451931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9301681304108987E-2"/>
          <c:y val="0.13336335180324682"/>
          <c:w val="0.92004892712373321"/>
          <c:h val="0.730023369301059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'[Verotilitykset vs toimintakate 2015-2030.xls]Luvut'!$B$4</c:f>
              <c:strCache>
                <c:ptCount val="1"/>
                <c:pt idx="0">
                  <c:v>Kirkollisverotulot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12700">
              <a:solidFill>
                <a:schemeClr val="accent5">
                  <a:lumMod val="75000"/>
                </a:schemeClr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'[Verotilitykset vs toimintakate 2015-2030.xls]Luvut'!$A$5:$A$23</c:f>
              <c:strCache>
                <c:ptCount val="1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TA 2021</c:v>
                </c:pt>
                <c:pt idx="7">
                  <c:v>Arvio 2022</c:v>
                </c:pt>
                <c:pt idx="8">
                  <c:v>Arvio 2023</c:v>
                </c:pt>
                <c:pt idx="9">
                  <c:v>Arvio 2024</c:v>
                </c:pt>
                <c:pt idx="10">
                  <c:v>Arvio 2025</c:v>
                </c:pt>
                <c:pt idx="11">
                  <c:v>Arvio 2026</c:v>
                </c:pt>
                <c:pt idx="12">
                  <c:v>Arvio 2027</c:v>
                </c:pt>
                <c:pt idx="13">
                  <c:v>Arvio 2028</c:v>
                </c:pt>
                <c:pt idx="14">
                  <c:v>Arvio 2029</c:v>
                </c:pt>
                <c:pt idx="15">
                  <c:v>Arvio 2030</c:v>
                </c:pt>
              </c:strCache>
            </c:strRef>
          </c:cat>
          <c:val>
            <c:numRef>
              <c:f>'[Verotilitykset vs toimintakate 2015-2030.xls]Luvut'!$B$5:$B$23</c:f>
              <c:numCache>
                <c:formatCode>#\ ##0.0</c:formatCode>
                <c:ptCount val="16"/>
                <c:pt idx="0">
                  <c:v>79.400000000000006</c:v>
                </c:pt>
                <c:pt idx="1">
                  <c:v>80.424032999999994</c:v>
                </c:pt>
                <c:pt idx="2">
                  <c:v>79.905000000000001</c:v>
                </c:pt>
                <c:pt idx="3">
                  <c:v>79.3</c:v>
                </c:pt>
                <c:pt idx="4">
                  <c:v>79.986000000000004</c:v>
                </c:pt>
                <c:pt idx="5">
                  <c:v>81.400000000000006</c:v>
                </c:pt>
                <c:pt idx="6">
                  <c:v>78.099999999999994</c:v>
                </c:pt>
                <c:pt idx="7">
                  <c:v>77.3</c:v>
                </c:pt>
                <c:pt idx="8">
                  <c:v>77.400000000000006</c:v>
                </c:pt>
                <c:pt idx="9">
                  <c:v>76.400000000000006</c:v>
                </c:pt>
                <c:pt idx="10">
                  <c:v>74.7</c:v>
                </c:pt>
                <c:pt idx="11">
                  <c:v>73.099999999999994</c:v>
                </c:pt>
                <c:pt idx="12">
                  <c:v>71.5</c:v>
                </c:pt>
                <c:pt idx="13">
                  <c:v>69.900000000000006</c:v>
                </c:pt>
                <c:pt idx="14">
                  <c:v>68.400000000000006</c:v>
                </c:pt>
                <c:pt idx="15">
                  <c:v>66.5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B3-4C1E-98F7-42DBEE1CCFDE}"/>
            </c:ext>
          </c:extLst>
        </c:ser>
        <c:ser>
          <c:idx val="0"/>
          <c:order val="1"/>
          <c:tx>
            <c:strRef>
              <c:f>'[Verotilitykset vs toimintakate 2015-2030.xls]Luvut'!$C$4</c:f>
              <c:strCache>
                <c:ptCount val="1"/>
                <c:pt idx="0">
                  <c:v>yhteisövero/valtionrahoitus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'[Verotilitykset vs toimintakate 2015-2030.xls]Luvut'!$A$5:$A$23</c:f>
              <c:strCache>
                <c:ptCount val="1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TA 2021</c:v>
                </c:pt>
                <c:pt idx="7">
                  <c:v>Arvio 2022</c:v>
                </c:pt>
                <c:pt idx="8">
                  <c:v>Arvio 2023</c:v>
                </c:pt>
                <c:pt idx="9">
                  <c:v>Arvio 2024</c:v>
                </c:pt>
                <c:pt idx="10">
                  <c:v>Arvio 2025</c:v>
                </c:pt>
                <c:pt idx="11">
                  <c:v>Arvio 2026</c:v>
                </c:pt>
                <c:pt idx="12">
                  <c:v>Arvio 2027</c:v>
                </c:pt>
                <c:pt idx="13">
                  <c:v>Arvio 2028</c:v>
                </c:pt>
                <c:pt idx="14">
                  <c:v>Arvio 2029</c:v>
                </c:pt>
                <c:pt idx="15">
                  <c:v>Arvio 2030</c:v>
                </c:pt>
              </c:strCache>
            </c:strRef>
          </c:cat>
          <c:val>
            <c:numRef>
              <c:f>'[Verotilitykset vs toimintakate 2015-2030.xls]Luvut'!$C$5:$C$23</c:f>
              <c:numCache>
                <c:formatCode>#\ ##0.0</c:formatCode>
                <c:ptCount val="16"/>
                <c:pt idx="0">
                  <c:v>21</c:v>
                </c:pt>
                <c:pt idx="1">
                  <c:v>15.207238</c:v>
                </c:pt>
                <c:pt idx="2">
                  <c:v>12.2</c:v>
                </c:pt>
                <c:pt idx="3">
                  <c:v>12.3</c:v>
                </c:pt>
                <c:pt idx="4">
                  <c:v>12.250999999999999</c:v>
                </c:pt>
                <c:pt idx="5">
                  <c:v>12.5</c:v>
                </c:pt>
                <c:pt idx="6">
                  <c:v>12.7</c:v>
                </c:pt>
                <c:pt idx="7">
                  <c:v>12.8</c:v>
                </c:pt>
                <c:pt idx="8">
                  <c:v>12.8</c:v>
                </c:pt>
                <c:pt idx="9">
                  <c:v>12.9</c:v>
                </c:pt>
                <c:pt idx="10">
                  <c:v>13</c:v>
                </c:pt>
                <c:pt idx="11">
                  <c:v>13</c:v>
                </c:pt>
                <c:pt idx="12">
                  <c:v>13.1</c:v>
                </c:pt>
                <c:pt idx="13">
                  <c:v>13.1</c:v>
                </c:pt>
                <c:pt idx="14">
                  <c:v>13.2</c:v>
                </c:pt>
                <c:pt idx="15">
                  <c:v>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B3-4C1E-98F7-42DBEE1CCF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5271352"/>
        <c:axId val="1"/>
      </c:barChart>
      <c:lineChart>
        <c:grouping val="standard"/>
        <c:varyColors val="0"/>
        <c:ser>
          <c:idx val="2"/>
          <c:order val="2"/>
          <c:tx>
            <c:strRef>
              <c:f>'[Verotilitykset vs toimintakate 2015-2030.xls]Luvut'!$D$4</c:f>
              <c:strCache>
                <c:ptCount val="1"/>
                <c:pt idx="0">
                  <c:v>Verotilitykset yhteensä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'[Verotilitykset vs toimintakate 2015-2030.xls]Luvut'!$A$5:$A$23</c:f>
              <c:strCache>
                <c:ptCount val="1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TA 2021</c:v>
                </c:pt>
                <c:pt idx="7">
                  <c:v>Arvio 2022</c:v>
                </c:pt>
                <c:pt idx="8">
                  <c:v>Arvio 2023</c:v>
                </c:pt>
                <c:pt idx="9">
                  <c:v>Arvio 2024</c:v>
                </c:pt>
                <c:pt idx="10">
                  <c:v>Arvio 2025</c:v>
                </c:pt>
                <c:pt idx="11">
                  <c:v>Arvio 2026</c:v>
                </c:pt>
                <c:pt idx="12">
                  <c:v>Arvio 2027</c:v>
                </c:pt>
                <c:pt idx="13">
                  <c:v>Arvio 2028</c:v>
                </c:pt>
                <c:pt idx="14">
                  <c:v>Arvio 2029</c:v>
                </c:pt>
                <c:pt idx="15">
                  <c:v>Arvio 2030</c:v>
                </c:pt>
              </c:strCache>
            </c:strRef>
          </c:cat>
          <c:val>
            <c:numRef>
              <c:f>'[Verotilitykset vs toimintakate 2015-2030.xls]Luvut'!$D$5:$D$23</c:f>
              <c:numCache>
                <c:formatCode>#\ ##0.0</c:formatCode>
                <c:ptCount val="16"/>
                <c:pt idx="0">
                  <c:v>100.4</c:v>
                </c:pt>
                <c:pt idx="1">
                  <c:v>95.631270999999998</c:v>
                </c:pt>
                <c:pt idx="2">
                  <c:v>92.105000000000004</c:v>
                </c:pt>
                <c:pt idx="3">
                  <c:v>91.6</c:v>
                </c:pt>
                <c:pt idx="4">
                  <c:v>92.237000000000009</c:v>
                </c:pt>
                <c:pt idx="5">
                  <c:v>93.9</c:v>
                </c:pt>
                <c:pt idx="6">
                  <c:v>90.8</c:v>
                </c:pt>
                <c:pt idx="7">
                  <c:v>90.1</c:v>
                </c:pt>
                <c:pt idx="8">
                  <c:v>90.2</c:v>
                </c:pt>
                <c:pt idx="9">
                  <c:v>89.300000000000011</c:v>
                </c:pt>
                <c:pt idx="10">
                  <c:v>87.7</c:v>
                </c:pt>
                <c:pt idx="11">
                  <c:v>86.1</c:v>
                </c:pt>
                <c:pt idx="12">
                  <c:v>84.6</c:v>
                </c:pt>
                <c:pt idx="13">
                  <c:v>83</c:v>
                </c:pt>
                <c:pt idx="14">
                  <c:v>81.600000000000009</c:v>
                </c:pt>
                <c:pt idx="15">
                  <c:v>79.7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2FB3-4C1E-98F7-42DBEE1CCFDE}"/>
            </c:ext>
          </c:extLst>
        </c:ser>
        <c:ser>
          <c:idx val="3"/>
          <c:order val="3"/>
          <c:tx>
            <c:strRef>
              <c:f>'[Verotilitykset vs toimintakate 2015-2030.xls]Luvut'!$E$4</c:f>
              <c:strCache>
                <c:ptCount val="1"/>
                <c:pt idx="0">
                  <c:v>Toimintakate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dLbls>
            <c:dLbl>
              <c:idx val="0"/>
              <c:layout>
                <c:manualLayout>
                  <c:x val="5.6451094847399068E-3"/>
                  <c:y val="1.6296296296296295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fi-FI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FB3-4C1E-98F7-42DBEE1CCFDE}"/>
                </c:ext>
              </c:extLst>
            </c:dLbl>
            <c:dLbl>
              <c:idx val="1"/>
              <c:layout>
                <c:manualLayout>
                  <c:x val="4.3562717028358183E-3"/>
                  <c:y val="2.0246913580246877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fi-FI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FB3-4C1E-98F7-42DBEE1CCFDE}"/>
                </c:ext>
              </c:extLst>
            </c:dLbl>
            <c:dLbl>
              <c:idx val="3"/>
              <c:layout>
                <c:manualLayout>
                  <c:x val="-1.4473648290782912E-2"/>
                  <c:y val="-1.9259259259259261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fi-FI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FB3-4C1E-98F7-42DBEE1CCFDE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'[Verotilitykset vs toimintakate 2015-2030.xls]Luvut'!$A$5:$A$23</c:f>
              <c:strCache>
                <c:ptCount val="1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TA 2021</c:v>
                </c:pt>
                <c:pt idx="7">
                  <c:v>Arvio 2022</c:v>
                </c:pt>
                <c:pt idx="8">
                  <c:v>Arvio 2023</c:v>
                </c:pt>
                <c:pt idx="9">
                  <c:v>Arvio 2024</c:v>
                </c:pt>
                <c:pt idx="10">
                  <c:v>Arvio 2025</c:v>
                </c:pt>
                <c:pt idx="11">
                  <c:v>Arvio 2026</c:v>
                </c:pt>
                <c:pt idx="12">
                  <c:v>Arvio 2027</c:v>
                </c:pt>
                <c:pt idx="13">
                  <c:v>Arvio 2028</c:v>
                </c:pt>
                <c:pt idx="14">
                  <c:v>Arvio 2029</c:v>
                </c:pt>
                <c:pt idx="15">
                  <c:v>Arvio 2030</c:v>
                </c:pt>
              </c:strCache>
            </c:strRef>
          </c:cat>
          <c:val>
            <c:numRef>
              <c:f>'[Verotilitykset vs toimintakate 2015-2030.xls]Luvut'!$E$5:$E$23</c:f>
              <c:numCache>
                <c:formatCode>General</c:formatCode>
                <c:ptCount val="16"/>
                <c:pt idx="0" formatCode="#\ ##0.0">
                  <c:v>88</c:v>
                </c:pt>
                <c:pt idx="1">
                  <c:v>81.099999999999994</c:v>
                </c:pt>
                <c:pt idx="2" formatCode="#\ ##0.0">
                  <c:v>72.2</c:v>
                </c:pt>
                <c:pt idx="3" formatCode="#\ ##0.0">
                  <c:v>76.400000000000006</c:v>
                </c:pt>
                <c:pt idx="4">
                  <c:v>83.6</c:v>
                </c:pt>
                <c:pt idx="5" formatCode="0.0">
                  <c:v>81.950999999999993</c:v>
                </c:pt>
                <c:pt idx="6">
                  <c:v>87.2</c:v>
                </c:pt>
                <c:pt idx="7">
                  <c:v>86.6</c:v>
                </c:pt>
                <c:pt idx="8">
                  <c:v>77.5</c:v>
                </c:pt>
                <c:pt idx="9">
                  <c:v>77.5</c:v>
                </c:pt>
                <c:pt idx="10">
                  <c:v>77.5</c:v>
                </c:pt>
                <c:pt idx="11">
                  <c:v>72.099999999999994</c:v>
                </c:pt>
                <c:pt idx="12">
                  <c:v>70.8</c:v>
                </c:pt>
                <c:pt idx="13">
                  <c:v>70.8</c:v>
                </c:pt>
                <c:pt idx="14">
                  <c:v>65.099999999999994</c:v>
                </c:pt>
                <c:pt idx="15" formatCode="#\ ##0.0">
                  <c:v>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FB3-4C1E-98F7-42DBEE1CCF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31527135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milj. euroa</a:t>
                </a:r>
              </a:p>
            </c:rich>
          </c:tx>
          <c:layout>
            <c:manualLayout>
              <c:xMode val="edge"/>
              <c:yMode val="edge"/>
              <c:x val="1.0638303281591802E-2"/>
              <c:y val="0.45468034699112131"/>
            </c:manualLayout>
          </c:layout>
          <c:overlay val="0"/>
          <c:spPr>
            <a:noFill/>
            <a:ln w="25400">
              <a:noFill/>
            </a:ln>
          </c:spPr>
        </c:title>
        <c:numFmt formatCode="#\ ##0.0" sourceLinked="1"/>
        <c:majorTickMark val="cross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15271352"/>
        <c:crosses val="autoZero"/>
        <c:crossBetween val="between"/>
        <c:majorUnit val="10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0"/>
        <c:lblAlgn val="ctr"/>
        <c:lblOffset val="100"/>
        <c:noMultiLvlLbl val="0"/>
      </c:catAx>
      <c:valAx>
        <c:axId val="4"/>
        <c:scaling>
          <c:orientation val="minMax"/>
        </c:scaling>
        <c:delete val="1"/>
        <c:axPos val="l"/>
        <c:numFmt formatCode="#\ ##0.0" sourceLinked="1"/>
        <c:majorTickMark val="out"/>
        <c:minorTickMark val="none"/>
        <c:tickLblPos val="nextTo"/>
        <c:crossAx val="3"/>
        <c:crosses val="autoZero"/>
        <c:crossBetween val="between"/>
      </c:valAx>
      <c:spPr>
        <a:noFill/>
        <a:ln w="25400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4167307253654854"/>
          <c:y val="0.93556084390973815"/>
          <c:w val="0.5553833764396936"/>
          <c:h val="5.8472503950000809E-2"/>
        </c:manualLayout>
      </c:layout>
      <c:overlay val="0"/>
      <c:spPr>
        <a:solidFill>
          <a:schemeClr val="bg1">
            <a:lumMod val="95000"/>
          </a:schemeClr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7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A9FC3856-262A-4542-AB8E-3DA80C0CEC7C}" type="datetime1">
              <a:rPr lang="fi-FI"/>
              <a:pPr>
                <a:defRPr/>
              </a:pPr>
              <a:t>25.9.2021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025BD01C-D3E4-4A7A-96FE-8980721C124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7733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CD66557-7D57-4366-A40F-101ADC175AA4}" type="datetime1">
              <a:rPr lang="fi-FI"/>
              <a:pPr>
                <a:defRPr/>
              </a:pPr>
              <a:t>25.9.2021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smtClean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noProof="0" smtClean="0"/>
              <a:t>Muokkaa tekstin perustyylejä osoittamalla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63386EB7-97B4-47D2-A17B-17367996546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74556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uolivapaa piirto 3"/>
          <p:cNvSpPr/>
          <p:nvPr/>
        </p:nvSpPr>
        <p:spPr>
          <a:xfrm>
            <a:off x="336551" y="252413"/>
            <a:ext cx="11527367" cy="5592762"/>
          </a:xfrm>
          <a:custGeom>
            <a:avLst/>
            <a:gdLst>
              <a:gd name="connsiteX0" fmla="*/ 0 w 8646027"/>
              <a:gd name="connsiteY0" fmla="*/ 0 h 5593397"/>
              <a:gd name="connsiteX1" fmla="*/ 8106738 w 8646027"/>
              <a:gd name="connsiteY1" fmla="*/ 0 h 5593397"/>
              <a:gd name="connsiteX2" fmla="*/ 8646027 w 8646027"/>
              <a:gd name="connsiteY2" fmla="*/ 817697 h 5593397"/>
              <a:gd name="connsiteX3" fmla="*/ 8646027 w 8646027"/>
              <a:gd name="connsiteY3" fmla="*/ 5593397 h 5593397"/>
              <a:gd name="connsiteX4" fmla="*/ 0 w 8646027"/>
              <a:gd name="connsiteY4" fmla="*/ 5584698 h 5593397"/>
              <a:gd name="connsiteX5" fmla="*/ 0 w 8646027"/>
              <a:gd name="connsiteY5" fmla="*/ 0 h 5593397"/>
              <a:gd name="connsiteX0" fmla="*/ 0 w 8646027"/>
              <a:gd name="connsiteY0" fmla="*/ 0 h 5593397"/>
              <a:gd name="connsiteX1" fmla="*/ 8247665 w 8646027"/>
              <a:gd name="connsiteY1" fmla="*/ 0 h 5593397"/>
              <a:gd name="connsiteX2" fmla="*/ 8646027 w 8646027"/>
              <a:gd name="connsiteY2" fmla="*/ 817697 h 5593397"/>
              <a:gd name="connsiteX3" fmla="*/ 8646027 w 8646027"/>
              <a:gd name="connsiteY3" fmla="*/ 5593397 h 5593397"/>
              <a:gd name="connsiteX4" fmla="*/ 0 w 8646027"/>
              <a:gd name="connsiteY4" fmla="*/ 5584698 h 5593397"/>
              <a:gd name="connsiteX5" fmla="*/ 0 w 8646027"/>
              <a:gd name="connsiteY5" fmla="*/ 0 h 5593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6027" h="5593397">
                <a:moveTo>
                  <a:pt x="0" y="0"/>
                </a:moveTo>
                <a:lnTo>
                  <a:pt x="8247665" y="0"/>
                </a:lnTo>
                <a:lnTo>
                  <a:pt x="8646027" y="817697"/>
                </a:lnTo>
                <a:lnTo>
                  <a:pt x="8646027" y="5593397"/>
                </a:lnTo>
                <a:lnTo>
                  <a:pt x="0" y="558469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09600" y="2461747"/>
            <a:ext cx="109728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09600" y="4086226"/>
            <a:ext cx="10972800" cy="1524569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6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FD085-3950-44B3-9298-75048E14E059}" type="datetime1">
              <a:rPr lang="fi-FI"/>
              <a:pPr>
                <a:defRPr/>
              </a:pPr>
              <a:t>25.9.2021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6BE3C-E73E-41A7-A440-A9968FCD001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9" name="Kuva 10" descr="kulma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324168" y="255588"/>
            <a:ext cx="53975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569D2-3F51-46EF-9F78-5E2375A9659F}" type="datetime1">
              <a:rPr lang="fi-FI"/>
              <a:pPr>
                <a:defRPr/>
              </a:pPr>
              <a:t>25.9.2021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D86EA-E052-41D6-954E-0933E7244FF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4406901"/>
            <a:ext cx="10972800" cy="1431925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2967607"/>
            <a:ext cx="10972800" cy="1248463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F6FB3-2119-4F8E-B733-4C45D4A84C55}" type="datetime1">
              <a:rPr lang="fi-FI"/>
              <a:pPr>
                <a:defRPr/>
              </a:pPr>
              <a:t>25.9.2021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D00B9-966F-4031-A3D5-7BABE0FFBE6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238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238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EFA96-6503-4677-A7D5-A1377877092B}" type="datetime1">
              <a:rPr lang="fi-FI"/>
              <a:pPr>
                <a:defRPr/>
              </a:pPr>
              <a:t>25.9.2021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7AAEF-1B77-4282-82CC-B29BEAA6CDC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66395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66395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EDBEE-AB64-4503-B646-860E9C594B89}" type="datetime1">
              <a:rPr lang="fi-FI"/>
              <a:pPr>
                <a:defRPr/>
              </a:pPr>
              <a:t>25.9.2021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FD21D-392D-4682-863E-35D6CE4ABD1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39020-80D5-4431-A581-FD467C544843}" type="datetime1">
              <a:rPr lang="fi-FI"/>
              <a:pPr>
                <a:defRPr/>
              </a:pPr>
              <a:t>25.9.2021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4B404-2E9C-4FB6-94FA-A592B482554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D5004-6756-4AB2-A24A-A025F9F255B7}" type="datetime1">
              <a:rPr lang="fi-FI"/>
              <a:pPr>
                <a:defRPr/>
              </a:pPr>
              <a:t>25.9.2021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B687E-609C-40D2-B10B-5E45C86034A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4539630"/>
            <a:ext cx="10972800" cy="566738"/>
          </a:xfrm>
        </p:spPr>
        <p:txBody>
          <a:bodyPr/>
          <a:lstStyle>
            <a:lvl1pPr algn="l">
              <a:defRPr sz="2000" b="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609600" y="612776"/>
            <a:ext cx="10972800" cy="38236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 dirty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0" y="5202057"/>
            <a:ext cx="10972800" cy="6367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88E70-53B9-4672-9BC2-11264FD622AB}" type="datetime1">
              <a:rPr lang="fi-FI"/>
              <a:pPr>
                <a:defRPr/>
              </a:pPr>
              <a:t>25.9.2021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9317F-A6DF-4A53-A8A8-49A809FE251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09600" y="1439863"/>
            <a:ext cx="10972800" cy="3302466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6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FD085-3950-44B3-9298-75048E14E059}" type="datetime1">
              <a:rPr lang="fi-FI"/>
              <a:pPr>
                <a:defRPr/>
              </a:pPr>
              <a:t>25.9.2021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6BE3C-E73E-41A7-A440-A9968FCD001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2" name="Tekstiruutu 1"/>
          <p:cNvSpPr txBox="1"/>
          <p:nvPr userDrawn="1"/>
        </p:nvSpPr>
        <p:spPr>
          <a:xfrm>
            <a:off x="609600" y="5012675"/>
            <a:ext cx="1097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4000" i="1" smtClean="0">
                <a:solidFill>
                  <a:schemeClr val="tx2"/>
                </a:solidFill>
                <a:latin typeface="+mj-lt"/>
              </a:rPr>
              <a:t>Ihmistä varten – För mänskan</a:t>
            </a:r>
            <a:endParaRPr lang="fi-FI" sz="4000" i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05033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Otsikon paikkamerkki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fi-FI" dirty="0" smtClean="0"/>
              <a:t>Muokkaa perustyylejä </a:t>
            </a:r>
            <a:r>
              <a:rPr lang="fi-FI" dirty="0" err="1" smtClean="0"/>
              <a:t>osoitt</a:t>
            </a:r>
            <a:r>
              <a:rPr lang="fi-FI" dirty="0" smtClean="0"/>
              <a:t>.</a:t>
            </a:r>
          </a:p>
        </p:txBody>
      </p:sp>
      <p:sp>
        <p:nvSpPr>
          <p:cNvPr id="1029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24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3960284" y="6216651"/>
            <a:ext cx="186266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  <a:latin typeface="Georgia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AFECCD22-D9D7-4222-A983-555FED335424}" type="datetime1">
              <a:rPr lang="fi-FI"/>
              <a:pPr>
                <a:defRPr/>
              </a:pPr>
              <a:t>25.9.2021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096000" y="6216651"/>
            <a:ext cx="43180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670117" y="6216651"/>
            <a:ext cx="9122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Georgia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50FA1875-9B06-4F91-B1AA-CF651C36348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" name="Kuva 10" descr="kulma.png"/>
          <p:cNvPicPr>
            <a:picLocks noChangeAspect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11324168" y="255588"/>
            <a:ext cx="53975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8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9" y="5827714"/>
            <a:ext cx="2330841" cy="106547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6" r:id="rId8"/>
    <p:sldLayoutId id="2147483780" r:id="rId9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000" i="1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 1"/>
          <p:cNvGraphicFramePr>
            <a:graphicFrameLocks noGrp="1"/>
          </p:cNvGraphicFramePr>
          <p:nvPr/>
        </p:nvGraphicFramePr>
        <p:xfrm>
          <a:off x="1179285" y="226785"/>
          <a:ext cx="9833429" cy="6404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1467204"/>
      </p:ext>
    </p:extLst>
  </p:cSld>
  <p:clrMapOvr>
    <a:masterClrMapping/>
  </p:clrMapOvr>
</p:sld>
</file>

<file path=ppt/theme/theme1.xml><?xml version="1.0" encoding="utf-8"?>
<a:theme xmlns:a="http://schemas.openxmlformats.org/drawingml/2006/main" name="esityspohja">
  <a:themeElements>
    <a:clrScheme name="Kirkko Helsingissä">
      <a:dk1>
        <a:srgbClr val="000000"/>
      </a:dk1>
      <a:lt1>
        <a:srgbClr val="FFFFFF"/>
      </a:lt1>
      <a:dk2>
        <a:srgbClr val="005293"/>
      </a:dk2>
      <a:lt2>
        <a:srgbClr val="93B1CB"/>
      </a:lt2>
      <a:accent1>
        <a:srgbClr val="722EA5"/>
      </a:accent1>
      <a:accent2>
        <a:srgbClr val="5B8F22"/>
      </a:accent2>
      <a:accent3>
        <a:srgbClr val="AA272F"/>
      </a:accent3>
      <a:accent4>
        <a:srgbClr val="FDC82F"/>
      </a:accent4>
      <a:accent5>
        <a:srgbClr val="AD80D0"/>
      </a:accent5>
      <a:accent6>
        <a:srgbClr val="C8E59A"/>
      </a:accent6>
      <a:hlink>
        <a:srgbClr val="CC4DC3"/>
      </a:hlink>
      <a:folHlink>
        <a:srgbClr val="722EA5"/>
      </a:folHlink>
    </a:clrScheme>
    <a:fontScheme name="Sivistys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sityspohja" id="{66B4C05E-E625-4B4A-90AD-7D9C0C0AF16E}" vid="{5C33D8AC-3FD4-4C16-B0B7-AA81DE050AAF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</TotalTime>
  <Words>27</Words>
  <Application>Microsoft Office PowerPoint</Application>
  <PresentationFormat>Laajakuva</PresentationFormat>
  <Paragraphs>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Georgia</vt:lpstr>
      <vt:lpstr>esityspohja</vt:lpstr>
      <vt:lpstr>PowerPoint-esitys</vt:lpstr>
    </vt:vector>
  </TitlesOfParts>
  <Company>Helsingin seurakuntayhtymä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Berner Susanne</dc:creator>
  <cp:lastModifiedBy>Silander Juha</cp:lastModifiedBy>
  <cp:revision>1</cp:revision>
  <cp:lastPrinted>2010-07-01T09:32:23Z</cp:lastPrinted>
  <dcterms:created xsi:type="dcterms:W3CDTF">2021-09-20T18:50:58Z</dcterms:created>
  <dcterms:modified xsi:type="dcterms:W3CDTF">2021-09-25T12:42:49Z</dcterms:modified>
</cp:coreProperties>
</file>